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1"/>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6" r:id="rId46"/>
    <p:sldId id="696" r:id="rId47"/>
    <p:sldId id="697" r:id="rId48"/>
    <p:sldId id="698" r:id="rId49"/>
    <p:sldId id="699" r:id="rId50"/>
    <p:sldId id="700" r:id="rId51"/>
    <p:sldId id="638" r:id="rId52"/>
    <p:sldId id="683" r:id="rId53"/>
    <p:sldId id="640" r:id="rId54"/>
    <p:sldId id="641" r:id="rId55"/>
    <p:sldId id="678" r:id="rId56"/>
    <p:sldId id="643" r:id="rId57"/>
    <p:sldId id="644" r:id="rId58"/>
    <p:sldId id="645" r:id="rId59"/>
    <p:sldId id="646" r:id="rId60"/>
    <p:sldId id="647" r:id="rId61"/>
    <p:sldId id="679" r:id="rId62"/>
    <p:sldId id="649" r:id="rId63"/>
    <p:sldId id="650" r:id="rId64"/>
    <p:sldId id="651" r:id="rId65"/>
    <p:sldId id="652" r:id="rId66"/>
    <p:sldId id="653" r:id="rId67"/>
    <p:sldId id="684" r:id="rId68"/>
    <p:sldId id="685" r:id="rId69"/>
    <p:sldId id="686" r:id="rId70"/>
    <p:sldId id="657" r:id="rId71"/>
    <p:sldId id="708" r:id="rId72"/>
    <p:sldId id="709" r:id="rId73"/>
    <p:sldId id="710" r:id="rId74"/>
    <p:sldId id="711" r:id="rId75"/>
    <p:sldId id="658" r:id="rId76"/>
    <p:sldId id="680" r:id="rId77"/>
    <p:sldId id="660" r:id="rId78"/>
    <p:sldId id="661" r:id="rId79"/>
    <p:sldId id="662" r:id="rId80"/>
    <p:sldId id="687" r:id="rId81"/>
    <p:sldId id="665" r:id="rId82"/>
    <p:sldId id="666" r:id="rId83"/>
    <p:sldId id="667" r:id="rId84"/>
    <p:sldId id="668" r:id="rId85"/>
    <p:sldId id="681" r:id="rId86"/>
    <p:sldId id="670" r:id="rId87"/>
    <p:sldId id="671" r:id="rId88"/>
    <p:sldId id="672" r:id="rId89"/>
    <p:sldId id="673" r:id="rId90"/>
    <p:sldId id="689" r:id="rId91"/>
    <p:sldId id="690" r:id="rId92"/>
    <p:sldId id="691" r:id="rId93"/>
    <p:sldId id="692" r:id="rId94"/>
    <p:sldId id="693" r:id="rId95"/>
    <p:sldId id="694" r:id="rId96"/>
    <p:sldId id="682" r:id="rId97"/>
    <p:sldId id="675" r:id="rId98"/>
    <p:sldId id="676" r:id="rId99"/>
    <p:sldId id="713" r:id="rId10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6"/>
            <p14:sldId id="696"/>
            <p14:sldId id="697"/>
            <p14:sldId id="698"/>
            <p14:sldId id="699"/>
            <p14:sldId id="700"/>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5"/>
            <p14:sldId id="666"/>
            <p14:sldId id="667"/>
            <p14:sldId id="668"/>
            <p14:sldId id="681"/>
            <p14:sldId id="670"/>
            <p14:sldId id="671"/>
            <p14:sldId id="672"/>
            <p14:sldId id="673"/>
            <p14:sldId id="689"/>
            <p14:sldId id="690"/>
            <p14:sldId id="691"/>
            <p14:sldId id="692"/>
            <p14:sldId id="693"/>
            <p14:sldId id="694"/>
            <p14:sldId id="682"/>
            <p14:sldId id="675"/>
            <p14:sldId id="676"/>
            <p14:sldId id="713"/>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4914" autoAdjust="0"/>
  </p:normalViewPr>
  <p:slideViewPr>
    <p:cSldViewPr snapToGrid="0">
      <p:cViewPr varScale="1">
        <p:scale>
          <a:sx n="51" d="100"/>
          <a:sy n="51" d="100"/>
        </p:scale>
        <p:origin x="1234" y="43"/>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commentAuthors" Target="commentAuthors.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This command</a:t>
            </a:r>
            <a:r>
              <a:rPr lang="en-US" baseline="0" dirty="0" smtClean="0"/>
              <a:t> line tool can be used as a </a:t>
            </a:r>
            <a:r>
              <a:rPr lang="en-US" dirty="0" smtClean="0"/>
              <a:t>container in a Docker host</a:t>
            </a:r>
          </a:p>
          <a:p>
            <a:pPr rtl="0"/>
            <a:endParaRPr lang="en-US" dirty="0" smtClean="0"/>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is now</a:t>
            </a:r>
            <a:r>
              <a:rPr lang="en-US" baseline="0" dirty="0" smtClean="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47</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Full-Text Search </a:t>
            </a:r>
            <a:r>
              <a:rPr lang="en-US" smtClean="0"/>
              <a:t>now supported</a:t>
            </a:r>
            <a:r>
              <a:rPr lang="en-US" baseline="0" smtClean="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72</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73</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76</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77</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91</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322618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9.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76"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linkedin.com/in/tonysebion"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mailto:tony.sebion@omniresources.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emf"/><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4.jpeg"/><Relationship Id="rId4" Type="http://schemas.openxmlformats.org/officeDocument/2006/relationships/image" Target="../media/image3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5.emf"/><Relationship Id="rId4" Type="http://schemas.openxmlformats.org/officeDocument/2006/relationships/package" Target="../embeddings/Microsoft_Visio_Drawing.vsdx"/></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6.emf"/><Relationship Id="rId4" Type="http://schemas.openxmlformats.org/officeDocument/2006/relationships/package" Target="../embeddings/Microsoft_Visio_Drawing1.vsd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2.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49.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customXml" Target="../../customXml/item3.xml"/><Relationship Id="rId4" Type="http://schemas.openxmlformats.org/officeDocument/2006/relationships/image" Target="../media/image50.emf"/></Relationships>
</file>

<file path=ppt/slides/_rels/slide8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5.xml"/><Relationship Id="rId1" Type="http://schemas.openxmlformats.org/officeDocument/2006/relationships/slideLayout" Target="../slideLayouts/slideLayout18.xml"/><Relationship Id="rId5" Type="http://schemas.openxmlformats.org/officeDocument/2006/relationships/image" Target="../media/image57.emf"/><Relationship Id="rId4" Type="http://schemas.openxmlformats.org/officeDocument/2006/relationships/image" Target="../media/image56.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7.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4.xml.rels><?xml version="1.0" encoding="UTF-8" standalone="yes"?>
<Relationships xmlns="http://schemas.openxmlformats.org/package/2006/relationships"><Relationship Id="rId3" Type="http://schemas.openxmlformats.org/officeDocument/2006/relationships/hyperlink" Target="http://bit.ly/DocumentDB" TargetMode="External"/><Relationship Id="rId2" Type="http://schemas.openxmlformats.org/officeDocument/2006/relationships/notesSlide" Target="../notesSlides/notesSlide78.xml"/><Relationship Id="rId1" Type="http://schemas.openxmlformats.org/officeDocument/2006/relationships/slideLayout" Target="../slideLayouts/slideLayout27.xml"/><Relationship Id="rId4" Type="http://schemas.openxmlformats.org/officeDocument/2006/relationships/hyperlink" Target="http://bit.ly/ElasticD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r>
              <a:rPr lang="en-US" sz="2800" dirty="0" smtClean="0"/>
              <a:t>Tony Sebion</a:t>
            </a:r>
          </a:p>
          <a:p>
            <a:r>
              <a:rPr lang="en-US" sz="2800" dirty="0" smtClean="0"/>
              <a:t>Director, Omni Resources</a:t>
            </a:r>
          </a:p>
          <a:p>
            <a:endParaRPr lang="en-US" sz="2800" dirty="0"/>
          </a:p>
          <a:p>
            <a:r>
              <a:rPr lang="en-US" sz="2800" dirty="0"/>
              <a:t>Twitter: @</a:t>
            </a:r>
            <a:r>
              <a:rPr lang="en-US" sz="2800" dirty="0" err="1"/>
              <a:t>tonysebion</a:t>
            </a:r>
            <a:endParaRPr lang="en-US" sz="2800" dirty="0"/>
          </a:p>
          <a:p>
            <a:r>
              <a:rPr lang="en-US" sz="2800" dirty="0"/>
              <a:t>LinkedIn: </a:t>
            </a:r>
            <a:r>
              <a:rPr lang="en-US" sz="2800" dirty="0">
                <a:hlinkClick r:id="rId3"/>
              </a:rPr>
              <a:t>http://</a:t>
            </a:r>
            <a:r>
              <a:rPr lang="en-US" sz="2800" dirty="0" smtClean="0">
                <a:hlinkClick r:id="rId3"/>
              </a:rPr>
              <a:t>linkedin.com/in/tonysebion</a:t>
            </a:r>
            <a:r>
              <a:rPr lang="en-US" sz="2800" dirty="0" smtClean="0"/>
              <a:t> </a:t>
            </a:r>
            <a:endParaRPr lang="en-US" sz="2800" dirty="0"/>
          </a:p>
          <a:p>
            <a:r>
              <a:rPr lang="en-US" sz="2800" dirty="0"/>
              <a:t>Email</a:t>
            </a:r>
            <a:r>
              <a:rPr lang="en-US" sz="2800"/>
              <a:t>: </a:t>
            </a:r>
            <a:r>
              <a:rPr lang="en-US" sz="2800" smtClean="0">
                <a:hlinkClick r:id="rId4"/>
              </a:rPr>
              <a:t>tony.sebion@omniresources.com</a:t>
            </a:r>
            <a:r>
              <a:rPr lang="en-US" sz="2800" smtClean="0"/>
              <a:t> </a:t>
            </a:r>
            <a:endParaRPr lang="en-US" sz="2800" dirty="0"/>
          </a:p>
          <a:p>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p>
          <a:p>
            <a:r>
              <a:rPr lang="en-US" sz="3200" strike="dblStrike" dirty="0"/>
              <a:t>Common Language Runtime (CLR) </a:t>
            </a:r>
            <a:r>
              <a:rPr lang="en-US" sz="3200" strike="dblStrike" dirty="0" smtClean="0"/>
              <a:t>assemblies</a:t>
            </a:r>
            <a:r>
              <a:rPr lang="en-US" sz="3200" dirty="0" smtClean="0">
                <a:solidFill>
                  <a:schemeClr val="accent6"/>
                </a:solidFill>
              </a:rPr>
              <a:t> temporary disabled on 4/15</a:t>
            </a:r>
            <a:endParaRPr lang="en-US" sz="3200" strike="dblStrike"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smtClean="0"/>
              <a:t>SQL </a:t>
            </a:r>
            <a:r>
              <a:rPr lang="en-US" sz="3600" dirty="0"/>
              <a:t>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38"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a:t>
            </a:r>
            <a:r>
              <a:rPr lang="en-US" sz="4000" dirty="0" smtClean="0"/>
              <a:t>via </a:t>
            </a:r>
            <a:r>
              <a:rPr lang="en-US" sz="4000" dirty="0"/>
              <a:t>custom </a:t>
            </a:r>
            <a:r>
              <a:rPr lang="en-US" sz="4000" dirty="0" err="1" smtClean="0"/>
              <a:t>sharding</a:t>
            </a:r>
            <a:endParaRPr lang="en-US" sz="4000" dirty="0"/>
          </a:p>
          <a:p>
            <a:pPr marL="252000" algn="l">
              <a:spcBef>
                <a:spcPts val="1200"/>
              </a:spcBef>
            </a:pPr>
            <a:r>
              <a:rPr lang="en-US" sz="4000" dirty="0" smtClean="0"/>
              <a:t>Scale </a:t>
            </a:r>
            <a:r>
              <a:rPr lang="en-US" sz="4000" dirty="0"/>
              <a:t>out via .</a:t>
            </a:r>
            <a:r>
              <a:rPr lang="en-US" sz="4000" dirty="0" smtClean="0"/>
              <a:t>NET </a:t>
            </a:r>
            <a:r>
              <a:rPr lang="en-US" sz="4000" dirty="0"/>
              <a:t>Client libraries </a:t>
            </a:r>
            <a:r>
              <a:rPr lang="en-US" sz="4000" dirty="0" smtClean="0"/>
              <a:t>consumed </a:t>
            </a:r>
            <a:r>
              <a:rPr lang="en-US" sz="4000" dirty="0"/>
              <a:t>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13"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(e.g. Reporting Services)</a:t>
            </a:r>
            <a:endParaRPr lang="en-US" sz="3200" dirty="0">
              <a:solidFill>
                <a:schemeClr val="tx1"/>
              </a:solidFill>
            </a:endParaRP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Scales to petabytes of data</a:t>
            </a:r>
          </a:p>
          <a:p>
            <a:pPr>
              <a:lnSpc>
                <a:spcPct val="90000"/>
              </a:lnSpc>
              <a:spcAft>
                <a:spcPts val="1200"/>
              </a:spcAft>
            </a:pPr>
            <a:r>
              <a:rPr lang="en-US" dirty="0" smtClean="0">
                <a:solidFill>
                  <a:srgbClr val="0088EE"/>
                </a:solidFill>
                <a:latin typeface="Segoe UI Light"/>
              </a:rPr>
              <a:t>Massively Parallel Processing</a:t>
            </a:r>
          </a:p>
          <a:p>
            <a:pPr>
              <a:lnSpc>
                <a:spcPct val="90000"/>
              </a:lnSpc>
              <a:spcAft>
                <a:spcPts val="1200"/>
              </a:spcAft>
            </a:pPr>
            <a:r>
              <a:rPr lang="en-US" dirty="0" smtClean="0">
                <a:solidFill>
                  <a:srgbClr val="0088EE"/>
                </a:solidFill>
                <a:latin typeface="Segoe UI Light"/>
              </a:rPr>
              <a:t>Instant-on compute scales in seconds</a:t>
            </a:r>
          </a:p>
          <a:p>
            <a:pPr>
              <a:lnSpc>
                <a:spcPct val="90000"/>
              </a:lnSpc>
              <a:spcAft>
                <a:spcPts val="1200"/>
              </a:spcAft>
            </a:pPr>
            <a:r>
              <a:rPr lang="en-US" dirty="0" smtClean="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Get started in minutes</a:t>
            </a:r>
          </a:p>
          <a:p>
            <a:pPr>
              <a:lnSpc>
                <a:spcPct val="90000"/>
              </a:lnSpc>
              <a:spcAft>
                <a:spcPts val="1200"/>
              </a:spcAft>
            </a:pPr>
            <a:r>
              <a:rPr lang="en-US" dirty="0" smtClean="0">
                <a:solidFill>
                  <a:srgbClr val="0088EE"/>
                </a:solidFill>
                <a:latin typeface="Segoe UI Light"/>
              </a:rPr>
              <a:t>Integrated with Azure ML, </a:t>
            </a:r>
            <a:r>
              <a:rPr lang="en-US" dirty="0" err="1" smtClean="0">
                <a:solidFill>
                  <a:srgbClr val="0088EE"/>
                </a:solidFill>
                <a:latin typeface="Segoe UI Light"/>
              </a:rPr>
              <a:t>PowerBI</a:t>
            </a:r>
            <a:r>
              <a:rPr lang="en-US" dirty="0" smtClean="0">
                <a:solidFill>
                  <a:srgbClr val="0088EE"/>
                </a:solidFill>
                <a:latin typeface="Segoe UI Light"/>
              </a:rPr>
              <a:t> &amp; ADF</a:t>
            </a:r>
          </a:p>
          <a:p>
            <a:pPr>
              <a:lnSpc>
                <a:spcPct val="90000"/>
              </a:lnSpc>
              <a:spcAft>
                <a:spcPts val="1200"/>
              </a:spcAft>
            </a:pPr>
            <a:r>
              <a:rPr lang="en-US" dirty="0" smtClean="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Simple billing compute &amp; storage</a:t>
            </a:r>
          </a:p>
          <a:p>
            <a:pPr>
              <a:lnSpc>
                <a:spcPct val="90000"/>
              </a:lnSpc>
              <a:spcAft>
                <a:spcPts val="1200"/>
              </a:spcAft>
            </a:pPr>
            <a:r>
              <a:rPr lang="en-US" dirty="0" smtClean="0">
                <a:solidFill>
                  <a:srgbClr val="0088EE"/>
                </a:solidFill>
                <a:latin typeface="Segoe UI Light"/>
              </a:rPr>
              <a:t>Pay for what you need, when you need it with dynamic pause</a:t>
            </a:r>
          </a:p>
          <a:p>
            <a:pPr>
              <a:lnSpc>
                <a:spcPct val="90000"/>
              </a:lnSpc>
              <a:spcAft>
                <a:spcPts val="1200"/>
              </a:spcAft>
            </a:pPr>
            <a:r>
              <a:rPr lang="en-US" dirty="0" smtClean="0">
                <a:solidFill>
                  <a:srgbClr val="0088EE"/>
                </a:solidFill>
                <a:latin typeface="Segoe UI Light"/>
              </a:rPr>
              <a:t>Bring DW to the Cloud without rewriting</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LABS</a:t>
            </a:r>
            <a:endParaRPr lang="en-US" dirty="0">
              <a:solidFill>
                <a:srgbClr val="FFFFFF"/>
              </a:solidFill>
            </a:endParaRPr>
          </a:p>
        </p:txBody>
      </p:sp>
      <p:sp>
        <p:nvSpPr>
          <p:cNvPr id="2" name="Rectangle 1"/>
          <p:cNvSpPr/>
          <p:nvPr/>
        </p:nvSpPr>
        <p:spPr>
          <a:xfrm>
            <a:off x="4710043" y="3244334"/>
            <a:ext cx="184731" cy="369332"/>
          </a:xfrm>
          <a:prstGeom prst="rect">
            <a:avLst/>
          </a:prstGeom>
        </p:spPr>
        <p:txBody>
          <a:bodyPr wrap="none">
            <a:spAutoFit/>
          </a:bodyPr>
          <a:lstStyle/>
          <a:p>
            <a:endParaRPr lang="en-US" dirty="0">
              <a:solidFill>
                <a:schemeClr val="bg1"/>
              </a:solidFill>
            </a:endParaRPr>
          </a:p>
        </p:txBody>
      </p:sp>
      <p:sp>
        <p:nvSpPr>
          <p:cNvPr id="4" name="Rectangle 3"/>
          <p:cNvSpPr/>
          <p:nvPr/>
        </p:nvSpPr>
        <p:spPr>
          <a:xfrm>
            <a:off x="1573968" y="1094282"/>
            <a:ext cx="9188970" cy="5016758"/>
          </a:xfrm>
          <a:prstGeom prst="rect">
            <a:avLst/>
          </a:prstGeom>
        </p:spPr>
        <p:txBody>
          <a:bodyPr wrap="square">
            <a:spAutoFit/>
          </a:bodyPr>
          <a:lstStyle/>
          <a:p>
            <a:r>
              <a:rPr lang="en-US" sz="3200" b="1" dirty="0">
                <a:solidFill>
                  <a:schemeClr val="bg1"/>
                </a:solidFill>
              </a:rPr>
              <a:t>Building a web application with ASP.NET MVC using </a:t>
            </a:r>
            <a:r>
              <a:rPr lang="en-US" sz="3200" b="1" dirty="0" err="1" smtClean="0">
                <a:solidFill>
                  <a:schemeClr val="bg1"/>
                </a:solidFill>
              </a:rPr>
              <a:t>DocumentDB</a:t>
            </a:r>
            <a:endParaRPr lang="en-US" sz="3200" b="1" dirty="0">
              <a:solidFill>
                <a:schemeClr val="bg1"/>
              </a:solidFill>
            </a:endParaRPr>
          </a:p>
          <a:p>
            <a:r>
              <a:rPr lang="en-US" sz="3200" b="1" dirty="0">
                <a:solidFill>
                  <a:schemeClr val="bg1"/>
                </a:solidFill>
                <a:hlinkClick r:id="rId3"/>
              </a:rPr>
              <a:t>http://</a:t>
            </a:r>
            <a:r>
              <a:rPr lang="en-US" sz="3200" b="1" dirty="0" smtClean="0">
                <a:solidFill>
                  <a:schemeClr val="bg1"/>
                </a:solidFill>
                <a:hlinkClick r:id="rId3"/>
              </a:rPr>
              <a:t>bit.ly/DocumentDB</a:t>
            </a:r>
            <a:endParaRPr lang="en-US" sz="3200" b="1" dirty="0" smtClean="0">
              <a:solidFill>
                <a:schemeClr val="bg1"/>
              </a:solidFill>
            </a:endParaRPr>
          </a:p>
          <a:p>
            <a:endParaRPr lang="en-US" sz="3200" b="1" dirty="0" smtClean="0">
              <a:solidFill>
                <a:schemeClr val="bg1"/>
              </a:solidFill>
            </a:endParaRPr>
          </a:p>
          <a:p>
            <a:pPr algn="ctr"/>
            <a:r>
              <a:rPr lang="en-US" sz="3200" b="1" dirty="0" smtClean="0">
                <a:solidFill>
                  <a:schemeClr val="bg1"/>
                </a:solidFill>
              </a:rPr>
              <a:t>OR</a:t>
            </a:r>
          </a:p>
          <a:p>
            <a:pPr algn="ctr"/>
            <a:endParaRPr lang="en-US" sz="3200" b="1" dirty="0">
              <a:solidFill>
                <a:schemeClr val="bg1"/>
              </a:solidFill>
            </a:endParaRPr>
          </a:p>
          <a:p>
            <a:r>
              <a:rPr lang="en-US" sz="3200" b="1" dirty="0">
                <a:solidFill>
                  <a:schemeClr val="bg1"/>
                </a:solidFill>
              </a:rPr>
              <a:t>Getting Started with Elastic DB Database Tools with Azure </a:t>
            </a:r>
            <a:r>
              <a:rPr lang="en-US" sz="3200" b="1" dirty="0" smtClean="0">
                <a:solidFill>
                  <a:schemeClr val="bg1"/>
                </a:solidFill>
              </a:rPr>
              <a:t>SQL</a:t>
            </a:r>
            <a:endParaRPr lang="en-US" sz="3200" b="1" dirty="0">
              <a:solidFill>
                <a:schemeClr val="bg1"/>
              </a:solidFill>
            </a:endParaRPr>
          </a:p>
          <a:p>
            <a:r>
              <a:rPr lang="en-US" sz="3200" b="1" dirty="0">
                <a:solidFill>
                  <a:schemeClr val="bg1"/>
                </a:solidFill>
                <a:hlinkClick r:id="rId4"/>
              </a:rPr>
              <a:t>http://</a:t>
            </a:r>
            <a:r>
              <a:rPr lang="en-US" sz="3200" b="1" dirty="0" smtClean="0">
                <a:solidFill>
                  <a:schemeClr val="bg1"/>
                </a:solidFill>
                <a:hlinkClick r:id="rId4"/>
              </a:rPr>
              <a:t>bit.ly/ElasticDB</a:t>
            </a:r>
            <a:endParaRPr lang="en-US" sz="3200" b="1" dirty="0">
              <a:solidFill>
                <a:schemeClr val="bg1"/>
              </a:solidFill>
            </a:endParaRPr>
          </a:p>
          <a:p>
            <a:endParaRPr lang="en-US" sz="3200" b="1" dirty="0">
              <a:solidFill>
                <a:schemeClr val="bg1"/>
              </a:solidFill>
            </a:endParaRPr>
          </a:p>
        </p:txBody>
      </p:sp>
    </p:spTree>
    <p:extLst>
      <p:ext uri="{BB962C8B-B14F-4D97-AF65-F5344CB8AC3E}">
        <p14:creationId xmlns:p14="http://schemas.microsoft.com/office/powerpoint/2010/main" val="383173425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189673cb-4923-4bbb-94d6-78aeba63d872"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terms/"/>
    <ds:schemaRef ds:uri="fee586e5-3c92-48eb-9898-42915e590ada"/>
    <ds:schemaRef ds:uri="http://purl.org/dc/dcmityp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4.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1175</TotalTime>
  <Words>7489</Words>
  <Application>Microsoft Office PowerPoint</Application>
  <PresentationFormat>Widescreen</PresentationFormat>
  <Paragraphs>1035</Paragraphs>
  <Slides>94</Slides>
  <Notes>78</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94</vt:i4>
      </vt:variant>
    </vt:vector>
  </HeadingPairs>
  <TitlesOfParts>
    <vt:vector size="111"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Demo: DAC Deployment  From SQL Server Management Studio</vt:lpstr>
      <vt:lpstr>Elastic Database</vt:lpstr>
      <vt:lpstr>Elastic Database Pool</vt:lpstr>
      <vt:lpstr>PowerPoint Presentation</vt:lpstr>
      <vt:lpstr>Elastic Database Jobs</vt:lpstr>
      <vt:lpstr>Managing many databases</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Adding DocumentDB</vt:lpstr>
      <vt:lpstr>Search</vt:lpstr>
      <vt:lpstr>Azure Search</vt:lpstr>
      <vt:lpstr>Azure Search</vt:lpstr>
      <vt:lpstr>Search Functionality </vt:lpstr>
      <vt:lpstr>Search Functionality </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Tony Sebion</cp:lastModifiedBy>
  <cp:revision>64</cp:revision>
  <cp:lastPrinted>2014-03-26T17:46:13Z</cp:lastPrinted>
  <dcterms:created xsi:type="dcterms:W3CDTF">2015-04-25T14:54:57Z</dcterms:created>
  <dcterms:modified xsi:type="dcterms:W3CDTF">2016-04-16T13:51:28Z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